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28"/>
  </p:notesMasterIdLst>
  <p:sldIdLst>
    <p:sldId id="256" r:id="rId2"/>
    <p:sldId id="269" r:id="rId3"/>
    <p:sldId id="262" r:id="rId4"/>
    <p:sldId id="266" r:id="rId5"/>
    <p:sldId id="267" r:id="rId6"/>
    <p:sldId id="268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7" r:id="rId22"/>
    <p:sldId id="290" r:id="rId23"/>
    <p:sldId id="284" r:id="rId24"/>
    <p:sldId id="285" r:id="rId25"/>
    <p:sldId id="288" r:id="rId26"/>
    <p:sldId id="291" r:id="rId2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800080"/>
    <a:srgbClr val="009999"/>
    <a:srgbClr val="CC0099"/>
    <a:srgbClr val="3333CC"/>
    <a:srgbClr val="0099FF"/>
    <a:srgbClr val="00FFCC"/>
    <a:srgbClr val="00CC99"/>
    <a:srgbClr val="0066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826" autoAdjust="0"/>
    <p:restoredTop sz="94836" autoAdjust="0"/>
  </p:normalViewPr>
  <p:slideViewPr>
    <p:cSldViewPr snapToGrid="0">
      <p:cViewPr>
        <p:scale>
          <a:sx n="75" d="100"/>
          <a:sy n="75" d="100"/>
        </p:scale>
        <p:origin x="-32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/>
            </a:lvl1pPr>
          </a:lstStyle>
          <a:p>
            <a:pPr>
              <a:defRPr/>
            </a:pPr>
            <a:fld id="{30538C18-BBF3-4570-B3D0-F773812C20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374CEE4-0142-4612-9A02-EADD7054716E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buFontTx/>
              <a:buChar char="•"/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B9B928A-97FE-4EA0-8F83-0C935CD5FD87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buFontTx/>
              <a:buChar char="•"/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1295400"/>
            <a:ext cx="8229600" cy="1143000"/>
          </a:xfrm>
        </p:spPr>
        <p:txBody>
          <a:bodyPr/>
          <a:lstStyle>
            <a:lvl1pPr algn="r">
              <a:defRPr sz="3600"/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711575" y="2819400"/>
            <a:ext cx="5051425" cy="1295400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04800" y="6400800"/>
            <a:ext cx="1905000" cy="457200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05200" y="6400800"/>
            <a:ext cx="2895600" cy="457200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934200" y="6400800"/>
            <a:ext cx="1905000" cy="457200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F6CC26A-FBE5-4455-A68E-F1EE3DEC30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927A28-BCE7-4E6D-A059-130E278DE5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10400" y="304800"/>
            <a:ext cx="1752600" cy="56626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52600" y="304800"/>
            <a:ext cx="5105400" cy="56626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4CCC14-05F4-48BD-89E7-1229A1CAD5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752600" y="304800"/>
            <a:ext cx="7010400" cy="56626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F3A28F-429E-4BB7-A6CE-CF014F5E0D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4450FB-4DCA-42FA-9EAC-26E1C994A1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5449" y="4406900"/>
            <a:ext cx="6799263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5449" y="2906713"/>
            <a:ext cx="6799263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3C4AE9-6EC1-417E-ACCF-1A80071F2B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52600" y="1395413"/>
            <a:ext cx="3429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0" y="1395413"/>
            <a:ext cx="3429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40D58-4623-4EB0-BE2A-9C41A11162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7324" y="274638"/>
            <a:ext cx="7229475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7324" y="1535113"/>
            <a:ext cx="345757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57324" y="2174875"/>
            <a:ext cx="34671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4925" y="1535113"/>
            <a:ext cx="35718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4925" y="2174875"/>
            <a:ext cx="35718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0085EB-5497-4F8F-8BFA-C34E9EBF88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7C73DC-E525-4185-B3B9-04530BE7AA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4B989F-D127-47A5-99E5-F62D91A1DD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6375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0" y="273050"/>
            <a:ext cx="403859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6375" y="1444625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28E51D-C57E-4FB9-B36E-3E96B2B5BB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6418262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7" y="612775"/>
            <a:ext cx="6408737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6418262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5AD27C-1436-4F92-A469-562AC36369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304800"/>
            <a:ext cx="7010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52600" y="1395413"/>
            <a:ext cx="7010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 Second level</a:t>
            </a:r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905000" y="6400800"/>
            <a:ext cx="137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16413" y="6400800"/>
            <a:ext cx="20843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spcBef>
                <a:spcPct val="0"/>
              </a:spcBef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400800"/>
            <a:ext cx="137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D9C3BA30-4F43-4EFD-A52E-9ED3F378FA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99" r:id="rId2"/>
    <p:sldLayoutId id="2147483698" r:id="rId3"/>
    <p:sldLayoutId id="2147483697" r:id="rId4"/>
    <p:sldLayoutId id="2147483696" r:id="rId5"/>
    <p:sldLayoutId id="2147483695" r:id="rId6"/>
    <p:sldLayoutId id="2147483694" r:id="rId7"/>
    <p:sldLayoutId id="2147483693" r:id="rId8"/>
    <p:sldLayoutId id="2147483692" r:id="rId9"/>
    <p:sldLayoutId id="2147483691" r:id="rId10"/>
    <p:sldLayoutId id="2147483690" r:id="rId11"/>
    <p:sldLayoutId id="2147483689" r:id="rId12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3C8C93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3C8C93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3C8C93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3C8C93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3C8C93"/>
          </a:solidFill>
          <a:latin typeface="Tahom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6666"/>
          </a:solidFill>
          <a:latin typeface="Tahom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6666"/>
          </a:solidFill>
          <a:latin typeface="Tahom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6666"/>
          </a:solidFill>
          <a:latin typeface="Tahom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6666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50000"/>
        </a:spcBef>
        <a:spcAft>
          <a:spcPct val="0"/>
        </a:spcAft>
        <a:buChar char="•"/>
        <a:defRPr sz="24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200" i="1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388" y="377825"/>
            <a:ext cx="7429500" cy="704850"/>
          </a:xfrm>
        </p:spPr>
        <p:txBody>
          <a:bodyPr/>
          <a:lstStyle/>
          <a:p>
            <a:pPr algn="ctr" eaLnBrk="1" hangingPunct="1"/>
            <a:r>
              <a:rPr lang="en-US" sz="2800" smtClean="0">
                <a:solidFill>
                  <a:srgbClr val="009999"/>
                </a:solidFill>
              </a:rPr>
              <a:t>EDIPED</a:t>
            </a:r>
            <a:r>
              <a:rPr lang="ro-RO" sz="2800" smtClean="0">
                <a:solidFill>
                  <a:srgbClr val="009999"/>
                </a:solidFill>
              </a:rPr>
              <a:t>- PORTOFOLIUL DIGITAL EUROPEAN AL PROFESORULUI</a:t>
            </a:r>
            <a:endParaRPr lang="en-US" sz="2800" smtClean="0">
              <a:solidFill>
                <a:srgbClr val="009999"/>
              </a:solidFill>
            </a:endParaRP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20713" y="1482725"/>
            <a:ext cx="8229600" cy="4329113"/>
          </a:xfrm>
        </p:spPr>
        <p:txBody>
          <a:bodyPr/>
          <a:lstStyle/>
          <a:p>
            <a:pPr algn="ctr" eaLnBrk="1" hangingPunct="1"/>
            <a:r>
              <a:rPr lang="ro-RO" sz="2000" b="1" smtClean="0"/>
              <a:t>19-25 iulie 2013</a:t>
            </a:r>
          </a:p>
          <a:p>
            <a:pPr algn="ctr" eaLnBrk="1" hangingPunct="1"/>
            <a:r>
              <a:rPr lang="ro-RO" sz="2000" b="1" smtClean="0"/>
              <a:t>AGROS- CIPRU</a:t>
            </a:r>
          </a:p>
          <a:p>
            <a:pPr algn="ctr" eaLnBrk="1" hangingPunct="1"/>
            <a:r>
              <a:rPr lang="en-US" sz="2000" b="1" smtClean="0">
                <a:solidFill>
                  <a:srgbClr val="800080"/>
                </a:solidFill>
              </a:rPr>
              <a:t>Curs de formare continu</a:t>
            </a:r>
            <a:r>
              <a:rPr lang="ro-RO" sz="2000" b="1" smtClean="0">
                <a:solidFill>
                  <a:srgbClr val="800080"/>
                </a:solidFill>
              </a:rPr>
              <a:t>ă</a:t>
            </a:r>
            <a:r>
              <a:rPr lang="en-US" sz="2000" b="1" smtClean="0">
                <a:solidFill>
                  <a:srgbClr val="800080"/>
                </a:solidFill>
              </a:rPr>
              <a:t> finan</a:t>
            </a:r>
            <a:r>
              <a:rPr lang="ro-RO" sz="2000" b="1" smtClean="0">
                <a:solidFill>
                  <a:srgbClr val="800080"/>
                </a:solidFill>
              </a:rPr>
              <a:t>ţ</a:t>
            </a:r>
            <a:r>
              <a:rPr lang="en-US" sz="2000" b="1" smtClean="0">
                <a:solidFill>
                  <a:srgbClr val="800080"/>
                </a:solidFill>
              </a:rPr>
              <a:t>at</a:t>
            </a:r>
            <a:r>
              <a:rPr lang="ro-RO" sz="2000" b="1" smtClean="0">
                <a:solidFill>
                  <a:srgbClr val="800080"/>
                </a:solidFill>
              </a:rPr>
              <a:t> de UNIUNEA </a:t>
            </a:r>
          </a:p>
          <a:p>
            <a:pPr algn="ctr" eaLnBrk="1" hangingPunct="1"/>
            <a:r>
              <a:rPr lang="ro-RO" sz="2000" b="1" smtClean="0">
                <a:solidFill>
                  <a:srgbClr val="800080"/>
                </a:solidFill>
              </a:rPr>
              <a:t>EUROPEANĂ</a:t>
            </a:r>
            <a:r>
              <a:rPr lang="en-US" sz="2000" b="1" smtClean="0">
                <a:solidFill>
                  <a:srgbClr val="800080"/>
                </a:solidFill>
              </a:rPr>
              <a:t> prin Programul LIFELONG LEARNING, </a:t>
            </a:r>
            <a:endParaRPr lang="ro-RO" sz="2000" b="1" smtClean="0">
              <a:solidFill>
                <a:srgbClr val="800080"/>
              </a:solidFill>
            </a:endParaRPr>
          </a:p>
          <a:p>
            <a:pPr algn="ctr" eaLnBrk="1" hangingPunct="1"/>
            <a:r>
              <a:rPr lang="en-US" sz="2000" b="1" smtClean="0">
                <a:solidFill>
                  <a:srgbClr val="800080"/>
                </a:solidFill>
              </a:rPr>
              <a:t>subprogramul </a:t>
            </a:r>
            <a:r>
              <a:rPr lang="ro-RO" sz="2000" b="1" smtClean="0">
                <a:solidFill>
                  <a:srgbClr val="800080"/>
                </a:solidFill>
              </a:rPr>
              <a:t>GRUNDTVIG</a:t>
            </a:r>
          </a:p>
          <a:p>
            <a:pPr algn="ctr" eaLnBrk="1" hangingPunct="1"/>
            <a:endParaRPr lang="en-US" sz="2000" b="1" smtClean="0">
              <a:solidFill>
                <a:srgbClr val="800080"/>
              </a:solidFill>
            </a:endParaRPr>
          </a:p>
          <a:p>
            <a:pPr algn="ctr" eaLnBrk="1" hangingPunct="1"/>
            <a:endParaRPr lang="ro-RO" sz="2000" b="1" smtClean="0">
              <a:solidFill>
                <a:srgbClr val="800080"/>
              </a:solidFill>
            </a:endParaRPr>
          </a:p>
          <a:p>
            <a:pPr algn="ctr" eaLnBrk="1" hangingPunct="1"/>
            <a:r>
              <a:rPr lang="ro-RO" sz="1800" b="1" smtClean="0"/>
              <a:t>Prof. ADRIANA DRĂGHICI</a:t>
            </a:r>
          </a:p>
          <a:p>
            <a:pPr algn="ctr" eaLnBrk="1" hangingPunct="1"/>
            <a:r>
              <a:rPr lang="ro-RO" sz="1800" b="1" smtClean="0"/>
              <a:t>LICEUL TEHNOLOGIC “VASILE SAV” ROMAN</a:t>
            </a:r>
            <a:endParaRPr lang="en-US" sz="1800" b="1" smtClean="0"/>
          </a:p>
          <a:p>
            <a:pPr algn="ctr" eaLnBrk="1" hangingPunct="1"/>
            <a:endParaRPr lang="en-US" sz="1800" b="1" smtClean="0"/>
          </a:p>
          <a:p>
            <a:pPr algn="ctr" eaLnBrk="1" hangingPunct="1"/>
            <a:endParaRPr lang="en-US" sz="1600" smtClean="0"/>
          </a:p>
          <a:p>
            <a:pPr eaLnBrk="1" hangingPunct="1">
              <a:spcBef>
                <a:spcPct val="0"/>
              </a:spcBef>
            </a:pPr>
            <a:endParaRPr lang="en-US" sz="1800" b="1" i="1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4" descr="DSCF759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7600" y="2895600"/>
            <a:ext cx="54864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6" name="Picture 5" descr="DSCF752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4102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91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4"/>
          <p:cNvSpPr>
            <a:spLocks noGrp="1" noChangeArrowheads="1"/>
          </p:cNvSpPr>
          <p:nvPr>
            <p:ph type="title"/>
          </p:nvPr>
        </p:nvSpPr>
        <p:spPr>
          <a:xfrm>
            <a:off x="1752600" y="0"/>
            <a:ext cx="7010400" cy="787400"/>
          </a:xfrm>
        </p:spPr>
        <p:txBody>
          <a:bodyPr/>
          <a:lstStyle/>
          <a:p>
            <a:r>
              <a:rPr lang="en-US" sz="2800" smtClean="0"/>
              <a:t>Certific</a:t>
            </a:r>
            <a:r>
              <a:rPr lang="ro-RO" sz="2800" smtClean="0"/>
              <a:t>ări de participare la formări</a:t>
            </a:r>
            <a:endParaRPr lang="en-US" sz="2800" smtClean="0"/>
          </a:p>
        </p:txBody>
      </p:sp>
      <p:pic>
        <p:nvPicPr>
          <p:cNvPr id="3891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6200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4"/>
          <p:cNvSpPr>
            <a:spLocks noGrp="1" noChangeArrowheads="1"/>
          </p:cNvSpPr>
          <p:nvPr>
            <p:ph type="title"/>
          </p:nvPr>
        </p:nvSpPr>
        <p:spPr>
          <a:xfrm>
            <a:off x="1422400" y="304800"/>
            <a:ext cx="7340600" cy="596900"/>
          </a:xfrm>
        </p:spPr>
        <p:txBody>
          <a:bodyPr/>
          <a:lstStyle/>
          <a:p>
            <a:r>
              <a:rPr lang="ro-RO" smtClean="0"/>
              <a:t>Materiale curriculare</a:t>
            </a:r>
            <a:endParaRPr lang="en-US" smtClean="0"/>
          </a:p>
        </p:txBody>
      </p:sp>
      <p:pic>
        <p:nvPicPr>
          <p:cNvPr id="39938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14400"/>
            <a:ext cx="91440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4"/>
          <p:cNvSpPr>
            <a:spLocks noGrp="1" noChangeArrowheads="1"/>
          </p:cNvSpPr>
          <p:nvPr>
            <p:ph type="title"/>
          </p:nvPr>
        </p:nvSpPr>
        <p:spPr>
          <a:xfrm>
            <a:off x="1485900" y="304800"/>
            <a:ext cx="7277100" cy="609600"/>
          </a:xfrm>
        </p:spPr>
        <p:txBody>
          <a:bodyPr/>
          <a:lstStyle/>
          <a:p>
            <a:r>
              <a:rPr lang="ro-RO" smtClean="0"/>
              <a:t>Activităţi extracurriculare</a:t>
            </a:r>
            <a:endParaRPr lang="en-US" smtClean="0"/>
          </a:p>
        </p:txBody>
      </p:sp>
      <p:pic>
        <p:nvPicPr>
          <p:cNvPr id="4096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38200"/>
            <a:ext cx="91440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66875" y="304800"/>
            <a:ext cx="7096125" cy="838200"/>
          </a:xfrm>
        </p:spPr>
        <p:txBody>
          <a:bodyPr/>
          <a:lstStyle/>
          <a:p>
            <a:pPr eaLnBrk="1" hangingPunct="1"/>
            <a:r>
              <a:rPr lang="ro-RO" sz="2800" smtClean="0">
                <a:latin typeface="Verdana" pitchFamily="34" charset="0"/>
              </a:rPr>
              <a:t>Organizatorul cursului</a:t>
            </a:r>
            <a:br>
              <a:rPr lang="ro-RO" sz="2800" smtClean="0">
                <a:latin typeface="Verdana" pitchFamily="34" charset="0"/>
              </a:rPr>
            </a:br>
            <a:endParaRPr lang="en-US" sz="2800" smtClean="0">
              <a:latin typeface="Verdana" pitchFamily="34" charset="0"/>
            </a:endParaRPr>
          </a:p>
        </p:txBody>
      </p:sp>
      <p:sp>
        <p:nvSpPr>
          <p:cNvPr id="22534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752600" y="2767013"/>
            <a:ext cx="6981825" cy="359092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o-RO" sz="3200" b="1" smtClean="0">
                <a:solidFill>
                  <a:srgbClr val="800080"/>
                </a:solidFill>
              </a:rPr>
              <a:t>EUROPEAN OFFICE OF CYPRUS</a:t>
            </a:r>
            <a:r>
              <a:rPr lang="en-US" sz="2800" b="1" smtClean="0">
                <a:solidFill>
                  <a:schemeClr val="folHlink"/>
                </a:solidFill>
              </a:rPr>
              <a:t> </a:t>
            </a:r>
          </a:p>
          <a:p>
            <a:pPr eaLnBrk="1" hangingPunct="1"/>
            <a:endParaRPr lang="en-US" sz="2800" smtClean="0"/>
          </a:p>
        </p:txBody>
      </p:sp>
      <p:graphicFrame>
        <p:nvGraphicFramePr>
          <p:cNvPr id="22532" name="Object 4"/>
          <p:cNvGraphicFramePr>
            <a:graphicFrameLocks noChangeAspect="1"/>
          </p:cNvGraphicFramePr>
          <p:nvPr>
            <p:ph sz="half" idx="4294967295"/>
          </p:nvPr>
        </p:nvGraphicFramePr>
        <p:xfrm>
          <a:off x="4038600" y="1042988"/>
          <a:ext cx="1352550" cy="1352550"/>
        </p:xfrm>
        <a:graphic>
          <a:graphicData uri="http://schemas.openxmlformats.org/presentationml/2006/ole">
            <p:oleObj spid="_x0000_s22532" name="Bitmap Image" r:id="rId3" imgW="1352381" imgH="1352381" progId="PBrush">
              <p:embed/>
            </p:oleObj>
          </a:graphicData>
        </a:graphic>
      </p:graphicFrame>
      <p:pic>
        <p:nvPicPr>
          <p:cNvPr id="22535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4550" y="4152900"/>
            <a:ext cx="2209800" cy="190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4"/>
          <p:cNvSpPr>
            <a:spLocks noGrp="1" noChangeArrowheads="1"/>
          </p:cNvSpPr>
          <p:nvPr>
            <p:ph type="title"/>
          </p:nvPr>
        </p:nvSpPr>
        <p:spPr>
          <a:xfrm>
            <a:off x="1752600" y="0"/>
            <a:ext cx="7010400" cy="698500"/>
          </a:xfrm>
        </p:spPr>
        <p:txBody>
          <a:bodyPr/>
          <a:lstStyle/>
          <a:p>
            <a:r>
              <a:rPr lang="ro-RO" smtClean="0"/>
              <a:t>Informaţii personale</a:t>
            </a:r>
            <a:endParaRPr lang="en-US" smtClean="0"/>
          </a:p>
        </p:txBody>
      </p:sp>
      <p:pic>
        <p:nvPicPr>
          <p:cNvPr id="4198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76300"/>
            <a:ext cx="9144000" cy="598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165100"/>
            <a:ext cx="7010400" cy="647700"/>
          </a:xfrm>
        </p:spPr>
        <p:txBody>
          <a:bodyPr/>
          <a:lstStyle/>
          <a:p>
            <a:pPr algn="ctr"/>
            <a:r>
              <a:rPr lang="en-US" smtClean="0"/>
              <a:t>S</a:t>
            </a:r>
            <a:r>
              <a:rPr lang="ro-RO" smtClean="0"/>
              <a:t>e</a:t>
            </a:r>
            <a:r>
              <a:rPr lang="en-US" smtClean="0"/>
              <a:t>ara greceasc</a:t>
            </a:r>
            <a:r>
              <a:rPr lang="ro-RO" smtClean="0"/>
              <a:t>ă</a:t>
            </a:r>
            <a:endParaRPr lang="en-US" smtClean="0"/>
          </a:p>
        </p:txBody>
      </p:sp>
      <p:pic>
        <p:nvPicPr>
          <p:cNvPr id="43010" name="Picture 6" descr="Seara greceasca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836613"/>
            <a:ext cx="9144000" cy="6021387"/>
          </a:xfrm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4" descr="DSCF760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4" descr="3667_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47700"/>
            <a:ext cx="9144000" cy="621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8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917700" y="0"/>
            <a:ext cx="7010400" cy="711200"/>
          </a:xfrm>
        </p:spPr>
        <p:txBody>
          <a:bodyPr/>
          <a:lstStyle/>
          <a:p>
            <a:pPr algn="ctr"/>
            <a:r>
              <a:rPr lang="ro-RO" smtClean="0"/>
              <a:t>Paphos</a:t>
            </a: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4" descr="poza_cipru_large_country_8-3244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98500"/>
            <a:ext cx="9144000" cy="615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2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752600" y="0"/>
            <a:ext cx="7010400" cy="774700"/>
          </a:xfrm>
        </p:spPr>
        <p:txBody>
          <a:bodyPr/>
          <a:lstStyle/>
          <a:p>
            <a:pPr algn="ctr"/>
            <a:r>
              <a:rPr lang="ro-RO" smtClean="0"/>
              <a:t>Agia Napa</a:t>
            </a: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4"/>
          <p:cNvSpPr>
            <a:spLocks noGrp="1" noChangeArrowheads="1"/>
          </p:cNvSpPr>
          <p:nvPr>
            <p:ph type="title"/>
          </p:nvPr>
        </p:nvSpPr>
        <p:spPr>
          <a:xfrm>
            <a:off x="1752600" y="0"/>
            <a:ext cx="7010400" cy="812800"/>
          </a:xfrm>
        </p:spPr>
        <p:txBody>
          <a:bodyPr/>
          <a:lstStyle/>
          <a:p>
            <a:pPr algn="ctr"/>
            <a:r>
              <a:rPr lang="ro-RO" smtClean="0"/>
              <a:t>Limassol</a:t>
            </a:r>
            <a:endParaRPr lang="en-US" smtClean="0"/>
          </a:p>
        </p:txBody>
      </p:sp>
      <p:pic>
        <p:nvPicPr>
          <p:cNvPr id="47106" name="Picture 6" descr="Limassol - Cipr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01688"/>
            <a:ext cx="9144000" cy="605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4"/>
          <p:cNvSpPr>
            <a:spLocks noGrp="1" noChangeArrowheads="1"/>
          </p:cNvSpPr>
          <p:nvPr>
            <p:ph type="title"/>
          </p:nvPr>
        </p:nvSpPr>
        <p:spPr>
          <a:xfrm>
            <a:off x="1752600" y="0"/>
            <a:ext cx="7010400" cy="1143000"/>
          </a:xfrm>
        </p:spPr>
        <p:txBody>
          <a:bodyPr/>
          <a:lstStyle/>
          <a:p>
            <a:r>
              <a:rPr lang="en-US" smtClean="0"/>
              <a:t>Petra tou Roumiou-legendarul loc de na</a:t>
            </a:r>
            <a:r>
              <a:rPr lang="ro-RO" smtClean="0"/>
              <a:t>ştere al Afroditei</a:t>
            </a:r>
            <a:endParaRPr lang="en-US" smtClean="0"/>
          </a:p>
        </p:txBody>
      </p:sp>
      <p:pic>
        <p:nvPicPr>
          <p:cNvPr id="4813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92200"/>
            <a:ext cx="9144000" cy="576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9"/>
          <p:cNvSpPr>
            <a:spLocks noGrp="1" noChangeArrowheads="1"/>
          </p:cNvSpPr>
          <p:nvPr>
            <p:ph type="title"/>
          </p:nvPr>
        </p:nvSpPr>
        <p:spPr>
          <a:xfrm>
            <a:off x="1962150" y="904875"/>
            <a:ext cx="7010400" cy="561975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Verdana" pitchFamily="34" charset="0"/>
              </a:rPr>
              <a:t>Participan</a:t>
            </a:r>
            <a:r>
              <a:rPr lang="ro-RO" sz="2800" smtClean="0">
                <a:latin typeface="Verdana" pitchFamily="34" charset="0"/>
              </a:rPr>
              <a:t>ţ</a:t>
            </a:r>
            <a:r>
              <a:rPr lang="en-US" sz="2800" smtClean="0">
                <a:latin typeface="Verdana" pitchFamily="34" charset="0"/>
              </a:rPr>
              <a:t>i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1752600" y="2062163"/>
            <a:ext cx="7010400" cy="4795837"/>
          </a:xfrm>
        </p:spPr>
        <p:txBody>
          <a:bodyPr/>
          <a:lstStyle/>
          <a:p>
            <a:pPr lvl="4" eaLnBrk="1" hangingPunct="1">
              <a:buFontTx/>
              <a:buNone/>
            </a:pPr>
            <a:r>
              <a:rPr lang="en-US" sz="2000" b="1" smtClean="0">
                <a:solidFill>
                  <a:srgbClr val="009999"/>
                </a:solidFill>
              </a:rPr>
              <a:t>Cursul a reunit </a:t>
            </a:r>
            <a:r>
              <a:rPr lang="ro-RO" sz="2000" b="1" smtClean="0">
                <a:solidFill>
                  <a:srgbClr val="009999"/>
                </a:solidFill>
              </a:rPr>
              <a:t>11</a:t>
            </a:r>
            <a:r>
              <a:rPr lang="en-US" sz="2000" b="1" smtClean="0">
                <a:solidFill>
                  <a:srgbClr val="009999"/>
                </a:solidFill>
              </a:rPr>
              <a:t> profesori din </a:t>
            </a:r>
            <a:r>
              <a:rPr lang="ro-RO" sz="2000" b="1" smtClean="0">
                <a:solidFill>
                  <a:srgbClr val="009999"/>
                </a:solidFill>
              </a:rPr>
              <a:t>3</a:t>
            </a:r>
            <a:r>
              <a:rPr lang="en-US" sz="2000" b="1" smtClean="0">
                <a:solidFill>
                  <a:srgbClr val="009999"/>
                </a:solidFill>
              </a:rPr>
              <a:t> </a:t>
            </a:r>
            <a:r>
              <a:rPr lang="ro-RO" sz="2000" b="1" smtClean="0">
                <a:solidFill>
                  <a:srgbClr val="009999"/>
                </a:solidFill>
              </a:rPr>
              <a:t>ţă</a:t>
            </a:r>
            <a:r>
              <a:rPr lang="en-US" sz="2000" b="1" smtClean="0">
                <a:solidFill>
                  <a:srgbClr val="009999"/>
                </a:solidFill>
              </a:rPr>
              <a:t>ri</a:t>
            </a:r>
            <a:endParaRPr lang="ro-RO" sz="2000" b="1" smtClean="0">
              <a:solidFill>
                <a:srgbClr val="009999"/>
              </a:solidFill>
            </a:endParaRPr>
          </a:p>
          <a:p>
            <a:pPr marL="0" indent="0" eaLnBrk="1" hangingPunct="1">
              <a:buFontTx/>
              <a:buNone/>
            </a:pPr>
            <a:endParaRPr lang="ro-RO" sz="2000" smtClean="0">
              <a:solidFill>
                <a:schemeClr val="folHlink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US" sz="2000" smtClean="0">
                <a:solidFill>
                  <a:srgbClr val="009999"/>
                </a:solidFill>
                <a:latin typeface="Tahoma" pitchFamily="34" charset="0"/>
                <a:cs typeface="Tahoma" pitchFamily="34" charset="0"/>
              </a:rPr>
              <a:t>●</a:t>
            </a:r>
            <a:r>
              <a:rPr lang="ro-RO" sz="2000" smtClean="0">
                <a:solidFill>
                  <a:srgbClr val="009999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ro-RO" sz="2000" b="1" smtClean="0">
                <a:solidFill>
                  <a:srgbClr val="009999"/>
                </a:solidFill>
                <a:latin typeface="Tahoma" pitchFamily="34" charset="0"/>
                <a:cs typeface="Tahoma" pitchFamily="34" charset="0"/>
              </a:rPr>
              <a:t>România</a:t>
            </a:r>
            <a:r>
              <a:rPr lang="ro-RO" sz="2000" smtClean="0">
                <a:solidFill>
                  <a:srgbClr val="009999"/>
                </a:solidFill>
                <a:latin typeface="Tahoma" pitchFamily="34" charset="0"/>
                <a:cs typeface="Tahoma" pitchFamily="34" charset="0"/>
              </a:rPr>
              <a:t>   </a:t>
            </a:r>
          </a:p>
          <a:p>
            <a:pPr marL="0" indent="0" eaLnBrk="1" hangingPunct="1">
              <a:buFontTx/>
              <a:buNone/>
            </a:pPr>
            <a:endParaRPr lang="en-US" sz="2000" smtClean="0">
              <a:solidFill>
                <a:srgbClr val="009999"/>
              </a:solidFill>
              <a:latin typeface="Tahoma" pitchFamily="34" charset="0"/>
              <a:cs typeface="Tahoma" pitchFamily="34" charset="0"/>
            </a:endParaRPr>
          </a:p>
          <a:p>
            <a:pPr marL="0" indent="0" eaLnBrk="1" hangingPunct="1">
              <a:buFontTx/>
              <a:buNone/>
            </a:pPr>
            <a:endParaRPr lang="ro-RO" sz="2000" smtClean="0">
              <a:solidFill>
                <a:srgbClr val="009999"/>
              </a:solidFill>
              <a:latin typeface="Tahoma" pitchFamily="34" charset="0"/>
              <a:cs typeface="Tahoma" pitchFamily="34" charset="0"/>
            </a:endParaRPr>
          </a:p>
          <a:p>
            <a:pPr marL="0" indent="0" eaLnBrk="1" hangingPunct="1">
              <a:buFontTx/>
              <a:buNone/>
            </a:pPr>
            <a:r>
              <a:rPr lang="en-US" sz="2000" smtClean="0">
                <a:solidFill>
                  <a:srgbClr val="009999"/>
                </a:solidFill>
                <a:latin typeface="Tahoma" pitchFamily="34" charset="0"/>
                <a:cs typeface="Tahoma" pitchFamily="34" charset="0"/>
              </a:rPr>
              <a:t>●</a:t>
            </a:r>
            <a:r>
              <a:rPr lang="ro-RO" sz="2000" smtClean="0">
                <a:solidFill>
                  <a:srgbClr val="009999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ro-RO" sz="2000" b="1" smtClean="0">
                <a:solidFill>
                  <a:srgbClr val="009999"/>
                </a:solidFill>
                <a:latin typeface="Tahoma" pitchFamily="34" charset="0"/>
                <a:cs typeface="Tahoma" pitchFamily="34" charset="0"/>
              </a:rPr>
              <a:t>Grecia </a:t>
            </a:r>
            <a:r>
              <a:rPr lang="ro-RO" sz="2000" smtClean="0">
                <a:solidFill>
                  <a:srgbClr val="009999"/>
                </a:solidFill>
                <a:latin typeface="Tahoma" pitchFamily="34" charset="0"/>
                <a:cs typeface="Tahoma" pitchFamily="34" charset="0"/>
              </a:rPr>
              <a:t>   </a:t>
            </a:r>
          </a:p>
          <a:p>
            <a:pPr marL="0" indent="0" eaLnBrk="1" hangingPunct="1">
              <a:buFontTx/>
              <a:buNone/>
            </a:pPr>
            <a:endParaRPr lang="ro-RO" sz="2000" smtClean="0">
              <a:solidFill>
                <a:srgbClr val="009999"/>
              </a:solidFill>
              <a:latin typeface="Tahoma" pitchFamily="34" charset="0"/>
              <a:cs typeface="Tahoma" pitchFamily="34" charset="0"/>
            </a:endParaRPr>
          </a:p>
          <a:p>
            <a:pPr marL="0" indent="0" eaLnBrk="1" hangingPunct="1">
              <a:buFontTx/>
              <a:buNone/>
            </a:pPr>
            <a:r>
              <a:rPr lang="en-US" sz="2000" smtClean="0">
                <a:solidFill>
                  <a:srgbClr val="009999"/>
                </a:solidFill>
                <a:latin typeface="Tahoma" pitchFamily="34" charset="0"/>
                <a:cs typeface="Tahoma" pitchFamily="34" charset="0"/>
              </a:rPr>
              <a:t>●</a:t>
            </a:r>
            <a:r>
              <a:rPr lang="ro-RO" sz="2000" smtClean="0">
                <a:solidFill>
                  <a:srgbClr val="009999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ro-RO" sz="2000" b="1" smtClean="0">
                <a:solidFill>
                  <a:srgbClr val="009999"/>
                </a:solidFill>
                <a:latin typeface="Tahoma" pitchFamily="34" charset="0"/>
                <a:cs typeface="Tahoma" pitchFamily="34" charset="0"/>
              </a:rPr>
              <a:t>Lituania</a:t>
            </a:r>
            <a:r>
              <a:rPr lang="ro-RO" sz="2000" b="1" smtClean="0">
                <a:solidFill>
                  <a:srgbClr val="3333CC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ro-RO" sz="2000" smtClean="0">
                <a:solidFill>
                  <a:srgbClr val="3333CC"/>
                </a:solidFill>
                <a:latin typeface="Tahoma" pitchFamily="34" charset="0"/>
                <a:cs typeface="Tahoma" pitchFamily="34" charset="0"/>
              </a:rPr>
              <a:t>     </a:t>
            </a:r>
          </a:p>
          <a:p>
            <a:pPr marL="0" indent="0" eaLnBrk="1" hangingPunct="1">
              <a:buFontTx/>
              <a:buNone/>
            </a:pPr>
            <a:endParaRPr lang="en-US" sz="2000" smtClean="0">
              <a:solidFill>
                <a:srgbClr val="3333CC"/>
              </a:solidFill>
              <a:latin typeface="Tahoma" pitchFamily="34" charset="0"/>
              <a:cs typeface="Tahoma" pitchFamily="34" charset="0"/>
            </a:endParaRPr>
          </a:p>
          <a:p>
            <a:pPr marL="0" indent="0" eaLnBrk="1" hangingPunct="1">
              <a:buFontTx/>
              <a:buNone/>
            </a:pPr>
            <a:endParaRPr lang="en-US" sz="2000" smtClean="0">
              <a:solidFill>
                <a:srgbClr val="3333CC"/>
              </a:solidFill>
            </a:endParaRPr>
          </a:p>
        </p:txBody>
      </p:sp>
      <p:pic>
        <p:nvPicPr>
          <p:cNvPr id="2355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2400" y="2781300"/>
            <a:ext cx="1524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90975" y="3943350"/>
            <a:ext cx="1447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10025" y="5114925"/>
            <a:ext cx="1447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 descr="DSCF765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511300" y="469900"/>
            <a:ext cx="7416800" cy="895350"/>
          </a:xfrm>
        </p:spPr>
        <p:txBody>
          <a:bodyPr/>
          <a:lstStyle/>
          <a:p>
            <a:pPr eaLnBrk="1" hangingPunct="1"/>
            <a:r>
              <a:rPr lang="ro-RO" smtClean="0"/>
              <a:t>De ce un portofoliu digital </a:t>
            </a:r>
            <a:r>
              <a:rPr lang="en-US" smtClean="0"/>
              <a:t>?</a:t>
            </a:r>
            <a:endParaRPr lang="en-GB" smtClean="0"/>
          </a:p>
        </p:txBody>
      </p:sp>
      <p:sp>
        <p:nvSpPr>
          <p:cNvPr id="26626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727200" y="2527300"/>
            <a:ext cx="7213600" cy="3810000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it-IT" sz="3200" smtClean="0">
                <a:solidFill>
                  <a:srgbClr val="800080"/>
                </a:solidFill>
              </a:rPr>
              <a:t>Portofoliul digital include şi organizează produsele activităţii profesorului, fiind „o carte de vizită” digitală care permite colectarea şi organizarea în mod creativ şi facil a rezultatelor activităţii didactice</a:t>
            </a:r>
            <a:endParaRPr lang="en-US" sz="3200" smtClean="0">
              <a:solidFill>
                <a:srgbClr val="80008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3"/>
          <p:cNvSpPr>
            <a:spLocks noGrp="1" noChangeArrowheads="1"/>
          </p:cNvSpPr>
          <p:nvPr>
            <p:ph type="ctrTitle" idx="4294967295"/>
          </p:nvPr>
        </p:nvSpPr>
        <p:spPr>
          <a:xfrm>
            <a:off x="1574800" y="276225"/>
            <a:ext cx="7569200" cy="911225"/>
          </a:xfrm>
        </p:spPr>
        <p:txBody>
          <a:bodyPr/>
          <a:lstStyle/>
          <a:p>
            <a:r>
              <a:rPr lang="ro-RO" smtClean="0">
                <a:latin typeface="Verdana" pitchFamily="34" charset="0"/>
              </a:rPr>
              <a:t>Obiectiv</a:t>
            </a:r>
            <a:r>
              <a:rPr lang="en-US" smtClean="0">
                <a:latin typeface="Verdana" pitchFamily="34" charset="0"/>
              </a:rPr>
              <a:t>e</a:t>
            </a:r>
            <a:r>
              <a:rPr lang="ro-RO" smtClean="0">
                <a:latin typeface="Verdana" pitchFamily="34" charset="0"/>
              </a:rPr>
              <a:t>l</a:t>
            </a:r>
            <a:r>
              <a:rPr lang="en-US" smtClean="0">
                <a:latin typeface="Verdana" pitchFamily="34" charset="0"/>
              </a:rPr>
              <a:t>e</a:t>
            </a:r>
            <a:r>
              <a:rPr lang="ro-RO" smtClean="0">
                <a:latin typeface="Verdana" pitchFamily="34" charset="0"/>
              </a:rPr>
              <a:t> cursului de formare</a:t>
            </a:r>
            <a:endParaRPr lang="en-US" smtClean="0">
              <a:latin typeface="Verdana" pitchFamily="34" charset="0"/>
            </a:endParaRPr>
          </a:p>
        </p:txBody>
      </p:sp>
      <p:sp>
        <p:nvSpPr>
          <p:cNvPr id="27650" name="Rectangle 4"/>
          <p:cNvSpPr>
            <a:spLocks noGrp="1" noChangeArrowheads="1"/>
          </p:cNvSpPr>
          <p:nvPr>
            <p:ph type="subTitle" idx="4294967295"/>
          </p:nvPr>
        </p:nvSpPr>
        <p:spPr>
          <a:xfrm>
            <a:off x="1485900" y="1219200"/>
            <a:ext cx="7315200" cy="5283200"/>
          </a:xfrm>
        </p:spPr>
        <p:txBody>
          <a:bodyPr/>
          <a:lstStyle/>
          <a:p>
            <a:pPr marL="0" indent="0">
              <a:lnSpc>
                <a:spcPct val="90000"/>
              </a:lnSpc>
              <a:buFontTx/>
              <a:buNone/>
            </a:pPr>
            <a:r>
              <a:rPr lang="ro-RO" sz="3200" smtClean="0">
                <a:solidFill>
                  <a:srgbClr val="800080"/>
                </a:solidFill>
                <a:cs typeface="Tahoma" pitchFamily="34" charset="0"/>
              </a:rPr>
              <a:t>●</a:t>
            </a:r>
            <a:r>
              <a:rPr lang="it-IT" sz="2800" smtClean="0">
                <a:solidFill>
                  <a:srgbClr val="800080"/>
                </a:solidFill>
              </a:rPr>
              <a:t> </a:t>
            </a:r>
            <a:r>
              <a:rPr lang="it-IT" sz="3200" smtClean="0">
                <a:solidFill>
                  <a:srgbClr val="800080"/>
                </a:solidFill>
              </a:rPr>
              <a:t>Iniţierea </a:t>
            </a:r>
            <a:r>
              <a:rPr lang="it-IT" sz="3200" smtClean="0">
                <a:solidFill>
                  <a:srgbClr val="800080"/>
                </a:solidFill>
                <a:latin typeface="Verdana" pitchFamily="34" charset="0"/>
              </a:rPr>
              <a:t>î</a:t>
            </a:r>
            <a:r>
              <a:rPr lang="it-IT" sz="3200" smtClean="0">
                <a:solidFill>
                  <a:srgbClr val="800080"/>
                </a:solidFill>
              </a:rPr>
              <a:t>n tehnica realizării portofoliului personal digital european ca instrument de autoevaluare şi de perfecţionare </a:t>
            </a:r>
            <a:r>
              <a:rPr lang="it-IT" sz="3200" smtClean="0">
                <a:solidFill>
                  <a:srgbClr val="800080"/>
                </a:solidFill>
                <a:latin typeface="Verdana" pitchFamily="34" charset="0"/>
              </a:rPr>
              <a:t>î</a:t>
            </a:r>
            <a:r>
              <a:rPr lang="it-IT" sz="3200" smtClean="0">
                <a:solidFill>
                  <a:srgbClr val="800080"/>
                </a:solidFill>
              </a:rPr>
              <a:t>n vederea promovării carierei</a:t>
            </a:r>
            <a:r>
              <a:rPr lang="ro-RO" sz="3200" smtClean="0">
                <a:solidFill>
                  <a:srgbClr val="800080"/>
                </a:solidFill>
              </a:rPr>
              <a:t>.</a:t>
            </a:r>
            <a:r>
              <a:rPr lang="en-US" sz="3200" smtClean="0">
                <a:solidFill>
                  <a:srgbClr val="800080"/>
                </a:solidFill>
              </a:rPr>
              <a:t> </a:t>
            </a: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ro-RO" sz="3200" smtClean="0">
                <a:solidFill>
                  <a:srgbClr val="800080"/>
                </a:solidFill>
                <a:cs typeface="Tahoma" pitchFamily="34" charset="0"/>
              </a:rPr>
              <a:t>●</a:t>
            </a:r>
            <a:r>
              <a:rPr lang="en-US" sz="3200" smtClean="0">
                <a:solidFill>
                  <a:srgbClr val="800080"/>
                </a:solidFill>
                <a:cs typeface="Tahoma" pitchFamily="34" charset="0"/>
              </a:rPr>
              <a:t> Reali</a:t>
            </a:r>
            <a:r>
              <a:rPr lang="ro-RO" sz="3200" smtClean="0">
                <a:solidFill>
                  <a:srgbClr val="800080"/>
                </a:solidFill>
                <a:cs typeface="Tahoma" pitchFamily="34" charset="0"/>
              </a:rPr>
              <a:t>zarea schiţei portofoliului digital personal folosind editor-ul Visual Pad 3.2</a:t>
            </a: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ro-RO" sz="3200" smtClean="0">
                <a:solidFill>
                  <a:srgbClr val="800080"/>
                </a:solidFill>
                <a:cs typeface="Tahoma" pitchFamily="34" charset="0"/>
              </a:rPr>
              <a:t>● Stimularea reflexiei asupra activităţii profesionale proprii</a:t>
            </a:r>
            <a:endParaRPr lang="en-US" sz="3200" smtClean="0">
              <a:solidFill>
                <a:srgbClr val="800080"/>
              </a:solidFill>
              <a:cs typeface="Tahoma" pitchFamily="34" charset="0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endParaRPr lang="en-US" sz="3200" smtClean="0">
              <a:solidFill>
                <a:srgbClr val="80008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ChangeArrowheads="1"/>
          </p:cNvSpPr>
          <p:nvPr>
            <p:ph type="title"/>
          </p:nvPr>
        </p:nvSpPr>
        <p:spPr>
          <a:xfrm>
            <a:off x="1460500" y="317500"/>
            <a:ext cx="7302500" cy="762000"/>
          </a:xfrm>
        </p:spPr>
        <p:txBody>
          <a:bodyPr/>
          <a:lstStyle/>
          <a:p>
            <a:pPr algn="ctr"/>
            <a:r>
              <a:rPr lang="en-US" smtClean="0"/>
              <a:t>Avantajele utili</a:t>
            </a:r>
            <a:r>
              <a:rPr lang="ro-RO" smtClean="0"/>
              <a:t>zării portofoliului digital</a:t>
            </a:r>
            <a:endParaRPr lang="en-US" smtClean="0"/>
          </a:p>
        </p:txBody>
      </p:sp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1090613"/>
            <a:ext cx="7010400" cy="54483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o-RO" sz="2000" smtClean="0">
                <a:solidFill>
                  <a:srgbClr val="800080"/>
                </a:solidFill>
                <a:cs typeface="Arial" charset="0"/>
              </a:rPr>
              <a:t>■</a:t>
            </a:r>
            <a:r>
              <a:rPr lang="en-US" sz="2000" smtClean="0">
                <a:solidFill>
                  <a:srgbClr val="800080"/>
                </a:solidFill>
                <a:cs typeface="Arial" charset="0"/>
              </a:rPr>
              <a:t> </a:t>
            </a:r>
            <a:r>
              <a:rPr lang="ro-RO" sz="3200" smtClean="0">
                <a:solidFill>
                  <a:srgbClr val="800080"/>
                </a:solidFill>
              </a:rPr>
              <a:t>Reliefează rezultatele, competenţele,  abilităţile şi experienţa profesorului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o-RO" sz="3200" smtClean="0">
                <a:solidFill>
                  <a:srgbClr val="800080"/>
                </a:solidFill>
                <a:cs typeface="Arial" charset="0"/>
              </a:rPr>
              <a:t>■</a:t>
            </a:r>
            <a:r>
              <a:rPr lang="en-US" sz="3200" smtClean="0">
                <a:solidFill>
                  <a:srgbClr val="800080"/>
                </a:solidFill>
                <a:cs typeface="Arial" charset="0"/>
              </a:rPr>
              <a:t> </a:t>
            </a:r>
            <a:r>
              <a:rPr lang="ro-RO" sz="3200" smtClean="0">
                <a:solidFill>
                  <a:srgbClr val="800080"/>
                </a:solidFill>
              </a:rPr>
              <a:t>Poate fi uşor accesat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o-RO" sz="3200" smtClean="0">
                <a:solidFill>
                  <a:srgbClr val="800080"/>
                </a:solidFill>
                <a:cs typeface="Arial" charset="0"/>
              </a:rPr>
              <a:t>■</a:t>
            </a:r>
            <a:r>
              <a:rPr lang="en-US" sz="3200" smtClean="0">
                <a:solidFill>
                  <a:srgbClr val="800080"/>
                </a:solidFill>
                <a:cs typeface="Arial" charset="0"/>
              </a:rPr>
              <a:t> </a:t>
            </a:r>
            <a:r>
              <a:rPr lang="ro-RO" sz="3200" smtClean="0">
                <a:solidFill>
                  <a:srgbClr val="800080"/>
                </a:solidFill>
              </a:rPr>
              <a:t>Permite structurarea informaţiilor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o-RO" sz="3200" smtClean="0">
                <a:solidFill>
                  <a:srgbClr val="800080"/>
                </a:solidFill>
                <a:cs typeface="Arial" charset="0"/>
              </a:rPr>
              <a:t>■</a:t>
            </a:r>
            <a:r>
              <a:rPr lang="en-US" sz="3200" smtClean="0">
                <a:solidFill>
                  <a:srgbClr val="800080"/>
                </a:solidFill>
                <a:cs typeface="Arial" charset="0"/>
              </a:rPr>
              <a:t> </a:t>
            </a:r>
            <a:r>
              <a:rPr lang="ro-RO" sz="3200" smtClean="0">
                <a:solidFill>
                  <a:srgbClr val="800080"/>
                </a:solidFill>
              </a:rPr>
              <a:t>Face posibilă inserarea de imagini,secvenţe sonore şi video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o-RO" sz="3200" smtClean="0">
                <a:solidFill>
                  <a:srgbClr val="800080"/>
                </a:solidFill>
                <a:cs typeface="Arial" charset="0"/>
              </a:rPr>
              <a:t>■</a:t>
            </a:r>
            <a:r>
              <a:rPr lang="en-US" sz="3200" smtClean="0">
                <a:solidFill>
                  <a:srgbClr val="800080"/>
                </a:solidFill>
                <a:cs typeface="Arial" charset="0"/>
              </a:rPr>
              <a:t> </a:t>
            </a:r>
            <a:r>
              <a:rPr lang="ro-RO" sz="3200" smtClean="0">
                <a:solidFill>
                  <a:srgbClr val="800080"/>
                </a:solidFill>
              </a:rPr>
              <a:t>Este instrument pentru reflecţie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o-RO" sz="3200" smtClean="0">
                <a:solidFill>
                  <a:srgbClr val="800080"/>
                </a:solidFill>
                <a:cs typeface="Arial" charset="0"/>
              </a:rPr>
              <a:t>■</a:t>
            </a:r>
            <a:r>
              <a:rPr lang="en-US" sz="3200" smtClean="0">
                <a:solidFill>
                  <a:srgbClr val="800080"/>
                </a:solidFill>
                <a:cs typeface="Arial" charset="0"/>
              </a:rPr>
              <a:t> </a:t>
            </a:r>
            <a:r>
              <a:rPr lang="ro-RO" sz="3200" smtClean="0">
                <a:solidFill>
                  <a:srgbClr val="800080"/>
                </a:solidFill>
              </a:rPr>
              <a:t>Poate concentra un volum mare de informaţie</a:t>
            </a:r>
          </a:p>
          <a:p>
            <a:pPr>
              <a:lnSpc>
                <a:spcPct val="80000"/>
              </a:lnSpc>
            </a:pPr>
            <a:endParaRPr lang="ro-RO" sz="3200" smtClean="0">
              <a:solidFill>
                <a:srgbClr val="800080"/>
              </a:solidFill>
            </a:endParaRPr>
          </a:p>
          <a:p>
            <a:pPr>
              <a:lnSpc>
                <a:spcPct val="80000"/>
              </a:lnSpc>
            </a:pPr>
            <a:endParaRPr lang="en-US" sz="2000" smtClean="0">
              <a:solidFill>
                <a:srgbClr val="80008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559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4" name="Rectangle 6"/>
          <p:cNvSpPr>
            <a:spLocks noChangeArrowheads="1"/>
          </p:cNvSpPr>
          <p:nvPr/>
        </p:nvSpPr>
        <p:spPr bwMode="auto">
          <a:xfrm>
            <a:off x="5210175" y="1711325"/>
            <a:ext cx="3371850" cy="301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Standul de prezentare a o</a:t>
            </a:r>
            <a:r>
              <a:rPr lang="ro-RO" sz="3200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raşului Roman şi a Liceului Tehnologic “Vasile Sav”</a:t>
            </a:r>
            <a:endParaRPr lang="en-US" sz="3200">
              <a:solidFill>
                <a:srgbClr val="80008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Pre</a:t>
            </a:r>
            <a:r>
              <a:rPr lang="ro-RO" smtClean="0"/>
              <a:t>zentarea regiunii şi a şcolii</a:t>
            </a:r>
            <a:endParaRPr lang="en-US" smtClean="0"/>
          </a:p>
        </p:txBody>
      </p:sp>
      <p:pic>
        <p:nvPicPr>
          <p:cNvPr id="30722" name="Picture 5" descr="DSCF74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6200" y="2794000"/>
            <a:ext cx="5257800" cy="406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7" descr="DSCF7414"/>
          <p:cNvPicPr>
            <a:picLocks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1103313"/>
            <a:ext cx="5167313" cy="39751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lassroom expectations">
  <a:themeElements>
    <a:clrScheme name="1844_Classroom Expectations_Copyedited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844_Classroom Expectations_Copyedited">
      <a:majorFont>
        <a:latin typeface="Tahom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8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8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844_Classroom Expectations_Copyedite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844_Classroom Expectations_Copyedite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844_Classroom Expectations_Copyedited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844_Classroom Expectations_Copyedited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844_Classroom Expectations_Copyedited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844_Classroom Expectations_Copyedited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844_Classroom Expectations_Copyedited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844_Classroom Expectations_Copyedited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844_Classroom Expectations_Copyedited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844_Classroom Expectations_Copyedited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844_Classroom Expectations_Copyedited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844_Classroom Expectations_Copyedited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844_Classroom Expectations_Copyedited 1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369</TotalTime>
  <Words>223</Words>
  <Application>Microsoft Office PowerPoint</Application>
  <PresentationFormat>On-screen Show (4:3)</PresentationFormat>
  <Paragraphs>48</Paragraphs>
  <Slides>26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Design Template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Tahoma</vt:lpstr>
      <vt:lpstr>Wingdings</vt:lpstr>
      <vt:lpstr>Verdana</vt:lpstr>
      <vt:lpstr>Classroom expectations</vt:lpstr>
      <vt:lpstr>Classroom expectations</vt:lpstr>
      <vt:lpstr>Bitmap Image</vt:lpstr>
      <vt:lpstr>EDIPED- PORTOFOLIUL DIGITAL EUROPEAN AL PROFESORULUI</vt:lpstr>
      <vt:lpstr>Organizatorul cursului </vt:lpstr>
      <vt:lpstr>Participanţi</vt:lpstr>
      <vt:lpstr>Slide 4</vt:lpstr>
      <vt:lpstr>De ce un portofoliu digital ?</vt:lpstr>
      <vt:lpstr>Obiectivele cursului de formare</vt:lpstr>
      <vt:lpstr>Avantajele utilizării portofoliului digital</vt:lpstr>
      <vt:lpstr>Slide 8</vt:lpstr>
      <vt:lpstr>Prezentarea regiunii şi a şcolii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Certificări de participare la formări</vt:lpstr>
      <vt:lpstr>Materiale curriculare</vt:lpstr>
      <vt:lpstr>Activităţi extracurriculare</vt:lpstr>
      <vt:lpstr>Informaţii personale</vt:lpstr>
      <vt:lpstr>Seara grecească</vt:lpstr>
      <vt:lpstr>Slide 22</vt:lpstr>
      <vt:lpstr>Paphos</vt:lpstr>
      <vt:lpstr>Agia Napa</vt:lpstr>
      <vt:lpstr>Limassol</vt:lpstr>
      <vt:lpstr>Petra tou Roumiou-legendarul loc de naştere al Afroditei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SCOALA MEA LICEUL TEHNOLOGIC      “VASILE SAV” ROMAN</dc:title>
  <dc:creator>Student</dc:creator>
  <cp:lastModifiedBy>xxx</cp:lastModifiedBy>
  <cp:revision>35</cp:revision>
  <dcterms:created xsi:type="dcterms:W3CDTF">2012-05-23T14:42:13Z</dcterms:created>
  <dcterms:modified xsi:type="dcterms:W3CDTF">2013-10-23T04:21:09Z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TC011589511033</vt:lpwstr>
  </property>
</Properties>
</file>