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8"/>
  </p:notesMasterIdLst>
  <p:sldIdLst>
    <p:sldId id="256" r:id="rId2"/>
    <p:sldId id="269" r:id="rId3"/>
    <p:sldId id="262" r:id="rId4"/>
    <p:sldId id="266" r:id="rId5"/>
    <p:sldId id="267" r:id="rId6"/>
    <p:sldId id="26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7" r:id="rId22"/>
    <p:sldId id="290" r:id="rId23"/>
    <p:sldId id="284" r:id="rId24"/>
    <p:sldId id="285" r:id="rId25"/>
    <p:sldId id="288" r:id="rId26"/>
    <p:sldId id="291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800080"/>
    <a:srgbClr val="009999"/>
    <a:srgbClr val="CC0099"/>
    <a:srgbClr val="3333CC"/>
    <a:srgbClr val="0099FF"/>
    <a:srgbClr val="00FFCC"/>
    <a:srgbClr val="00CC99"/>
    <a:srgbClr val="0066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6" autoAdjust="0"/>
    <p:restoredTop sz="94836" autoAdjust="0"/>
  </p:normalViewPr>
  <p:slideViewPr>
    <p:cSldViewPr snapToGrid="0">
      <p:cViewPr>
        <p:scale>
          <a:sx n="75" d="100"/>
          <a:sy n="75" d="100"/>
        </p:scale>
        <p:origin x="-3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30538C18-BBF3-4570-B3D0-F773812C2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74CEE4-0142-4612-9A02-EADD7054716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B9B928A-97FE-4EA0-8F83-0C935CD5FD8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95400"/>
            <a:ext cx="8229600" cy="1143000"/>
          </a:xfrm>
        </p:spPr>
        <p:txBody>
          <a:bodyPr/>
          <a:lstStyle>
            <a:lvl1pPr algn="r"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1575" y="2819400"/>
            <a:ext cx="5051425" cy="12954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00800"/>
            <a:ext cx="1905000" cy="4572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400800"/>
            <a:ext cx="1905000" cy="4572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F6CC26A-FBE5-4455-A68E-F1EE3DEC3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27A28-BCE7-4E6D-A059-130E278DE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304800"/>
            <a:ext cx="1752600" cy="5662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5105400" cy="5662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CCC14-05F4-48BD-89E7-1229A1CAD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52600" y="304800"/>
            <a:ext cx="7010400" cy="5662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3A28F-429E-4BB7-A6CE-CF014F5E0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450FB-4DCA-42FA-9EAC-26E1C994A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49" y="4406900"/>
            <a:ext cx="67992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5449" y="2906713"/>
            <a:ext cx="679926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C4AE9-6EC1-417E-ACCF-1A80071F2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395413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395413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40D58-4623-4EB0-BE2A-9C41A1116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324" y="274638"/>
            <a:ext cx="72294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7324" y="1535113"/>
            <a:ext cx="34575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7324" y="2174875"/>
            <a:ext cx="34671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4925" y="1535113"/>
            <a:ext cx="35718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4925" y="2174875"/>
            <a:ext cx="35718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085EB-5497-4F8F-8BFA-C34E9EBF8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C73DC-E525-4185-B3B9-04530BE7A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B989F-D127-47A5-99E5-F62D91A1D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73050"/>
            <a:ext cx="403859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6375" y="144462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8E51D-C57E-4FB9-B36E-3E96B2B5B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64182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7" y="612775"/>
            <a:ext cx="640873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4182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AD27C-1436-4F92-A469-562AC3636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0"/>
            <a:ext cx="701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395413"/>
            <a:ext cx="701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05000" y="6400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6413" y="6400800"/>
            <a:ext cx="2084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D9C3BA30-4F43-4EFD-A52E-9ED3F378F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C8C9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C8C93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C8C93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C8C93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C8C93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200" i="1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4388" y="377825"/>
            <a:ext cx="7429500" cy="704850"/>
          </a:xfrm>
        </p:spPr>
        <p:txBody>
          <a:bodyPr/>
          <a:lstStyle/>
          <a:p>
            <a:pPr algn="ctr" eaLnBrk="1" hangingPunct="1"/>
            <a:r>
              <a:rPr lang="en-US" sz="2800" smtClean="0">
                <a:solidFill>
                  <a:srgbClr val="009999"/>
                </a:solidFill>
              </a:rPr>
              <a:t>EDIPED</a:t>
            </a:r>
            <a:r>
              <a:rPr lang="ro-RO" sz="2800" smtClean="0">
                <a:solidFill>
                  <a:srgbClr val="009999"/>
                </a:solidFill>
              </a:rPr>
              <a:t>- PORTOFOLIUL DIGITAL EUROPEAN AL PROFESORULUI</a:t>
            </a:r>
            <a:endParaRPr lang="en-US" sz="2800" smtClean="0">
              <a:solidFill>
                <a:srgbClr val="009999"/>
              </a:solidFill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0713" y="1482725"/>
            <a:ext cx="8229600" cy="4329113"/>
          </a:xfrm>
        </p:spPr>
        <p:txBody>
          <a:bodyPr/>
          <a:lstStyle/>
          <a:p>
            <a:pPr algn="ctr" eaLnBrk="1" hangingPunct="1"/>
            <a:r>
              <a:rPr lang="ro-RO" sz="2000" b="1" smtClean="0"/>
              <a:t>19-25 iulie 2013</a:t>
            </a:r>
          </a:p>
          <a:p>
            <a:pPr algn="ctr" eaLnBrk="1" hangingPunct="1"/>
            <a:r>
              <a:rPr lang="ro-RO" sz="2000" b="1" smtClean="0"/>
              <a:t>AGROS- CIPRU</a:t>
            </a:r>
          </a:p>
          <a:p>
            <a:pPr algn="ctr" eaLnBrk="1" hangingPunct="1"/>
            <a:r>
              <a:rPr lang="en-US" sz="2000" b="1" smtClean="0">
                <a:solidFill>
                  <a:srgbClr val="800080"/>
                </a:solidFill>
              </a:rPr>
              <a:t>Curs de formare continu</a:t>
            </a:r>
            <a:r>
              <a:rPr lang="ro-RO" sz="2000" b="1" smtClean="0">
                <a:solidFill>
                  <a:srgbClr val="800080"/>
                </a:solidFill>
              </a:rPr>
              <a:t>ă</a:t>
            </a:r>
            <a:r>
              <a:rPr lang="en-US" sz="2000" b="1" smtClean="0">
                <a:solidFill>
                  <a:srgbClr val="800080"/>
                </a:solidFill>
              </a:rPr>
              <a:t> finan</a:t>
            </a:r>
            <a:r>
              <a:rPr lang="ro-RO" sz="2000" b="1" smtClean="0">
                <a:solidFill>
                  <a:srgbClr val="800080"/>
                </a:solidFill>
              </a:rPr>
              <a:t>ţ</a:t>
            </a:r>
            <a:r>
              <a:rPr lang="en-US" sz="2000" b="1" smtClean="0">
                <a:solidFill>
                  <a:srgbClr val="800080"/>
                </a:solidFill>
              </a:rPr>
              <a:t>at</a:t>
            </a:r>
            <a:r>
              <a:rPr lang="ro-RO" sz="2000" b="1" smtClean="0">
                <a:solidFill>
                  <a:srgbClr val="800080"/>
                </a:solidFill>
              </a:rPr>
              <a:t> de UNIUNEA </a:t>
            </a:r>
          </a:p>
          <a:p>
            <a:pPr algn="ctr" eaLnBrk="1" hangingPunct="1"/>
            <a:r>
              <a:rPr lang="ro-RO" sz="2000" b="1" smtClean="0">
                <a:solidFill>
                  <a:srgbClr val="800080"/>
                </a:solidFill>
              </a:rPr>
              <a:t>EUROPEANĂ</a:t>
            </a:r>
            <a:r>
              <a:rPr lang="en-US" sz="2000" b="1" smtClean="0">
                <a:solidFill>
                  <a:srgbClr val="800080"/>
                </a:solidFill>
              </a:rPr>
              <a:t> prin Programul LIFELONG LEARNING, </a:t>
            </a:r>
            <a:endParaRPr lang="ro-RO" sz="2000" b="1" smtClean="0">
              <a:solidFill>
                <a:srgbClr val="800080"/>
              </a:solidFill>
            </a:endParaRPr>
          </a:p>
          <a:p>
            <a:pPr algn="ctr" eaLnBrk="1" hangingPunct="1"/>
            <a:r>
              <a:rPr lang="en-US" sz="2000" b="1" smtClean="0">
                <a:solidFill>
                  <a:srgbClr val="800080"/>
                </a:solidFill>
              </a:rPr>
              <a:t>subprogramul </a:t>
            </a:r>
            <a:r>
              <a:rPr lang="ro-RO" sz="2000" b="1" smtClean="0">
                <a:solidFill>
                  <a:srgbClr val="800080"/>
                </a:solidFill>
              </a:rPr>
              <a:t>GRUNDTVIG</a:t>
            </a:r>
          </a:p>
          <a:p>
            <a:pPr algn="ctr" eaLnBrk="1" hangingPunct="1"/>
            <a:endParaRPr lang="en-US" sz="2000" b="1" smtClean="0">
              <a:solidFill>
                <a:srgbClr val="800080"/>
              </a:solidFill>
            </a:endParaRPr>
          </a:p>
          <a:p>
            <a:pPr algn="ctr" eaLnBrk="1" hangingPunct="1"/>
            <a:endParaRPr lang="ro-RO" sz="2000" b="1" smtClean="0">
              <a:solidFill>
                <a:srgbClr val="800080"/>
              </a:solidFill>
            </a:endParaRPr>
          </a:p>
          <a:p>
            <a:pPr algn="ctr" eaLnBrk="1" hangingPunct="1"/>
            <a:r>
              <a:rPr lang="ro-RO" sz="1800" b="1" smtClean="0"/>
              <a:t>Prof. ADRIANA DRĂGHICI</a:t>
            </a:r>
          </a:p>
          <a:p>
            <a:pPr algn="ctr" eaLnBrk="1" hangingPunct="1"/>
            <a:r>
              <a:rPr lang="ro-RO" sz="1800" b="1" smtClean="0"/>
              <a:t>LICEUL TEHNOLOGIC “VASILE SAV” ROMAN</a:t>
            </a:r>
            <a:endParaRPr lang="en-US" sz="1800" b="1" smtClean="0"/>
          </a:p>
          <a:p>
            <a:pPr algn="ctr" eaLnBrk="1" hangingPunct="1"/>
            <a:endParaRPr lang="en-US" sz="1800" b="1" smtClean="0"/>
          </a:p>
          <a:p>
            <a:pPr algn="ctr" eaLnBrk="1" hangingPunct="1"/>
            <a:endParaRPr lang="en-US" sz="1600" smtClean="0"/>
          </a:p>
          <a:p>
            <a:pPr eaLnBrk="1" hangingPunct="1">
              <a:spcBef>
                <a:spcPct val="0"/>
              </a:spcBef>
            </a:pPr>
            <a:endParaRPr lang="en-US" sz="1800" b="1" i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DSCF75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2895600"/>
            <a:ext cx="5486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5" descr="DSCF75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10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7010400" cy="787400"/>
          </a:xfrm>
        </p:spPr>
        <p:txBody>
          <a:bodyPr/>
          <a:lstStyle/>
          <a:p>
            <a:r>
              <a:rPr lang="en-US" sz="2800" smtClean="0"/>
              <a:t>Certific</a:t>
            </a:r>
            <a:r>
              <a:rPr lang="ro-RO" sz="2800" smtClean="0"/>
              <a:t>ări de participare la formări</a:t>
            </a:r>
            <a:endParaRPr lang="en-US" sz="2800" smtClean="0"/>
          </a:p>
        </p:txBody>
      </p:sp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Grp="1" noChangeArrowheads="1"/>
          </p:cNvSpPr>
          <p:nvPr>
            <p:ph type="title"/>
          </p:nvPr>
        </p:nvSpPr>
        <p:spPr>
          <a:xfrm>
            <a:off x="1422400" y="304800"/>
            <a:ext cx="7340600" cy="596900"/>
          </a:xfrm>
        </p:spPr>
        <p:txBody>
          <a:bodyPr/>
          <a:lstStyle/>
          <a:p>
            <a:r>
              <a:rPr lang="ro-RO" smtClean="0"/>
              <a:t>Materiale curriculare</a:t>
            </a:r>
            <a:endParaRPr lang="en-US" smtClean="0"/>
          </a:p>
        </p:txBody>
      </p:sp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 noChangeArrowheads="1"/>
          </p:cNvSpPr>
          <p:nvPr>
            <p:ph type="title"/>
          </p:nvPr>
        </p:nvSpPr>
        <p:spPr>
          <a:xfrm>
            <a:off x="1485900" y="304800"/>
            <a:ext cx="7277100" cy="609600"/>
          </a:xfrm>
        </p:spPr>
        <p:txBody>
          <a:bodyPr/>
          <a:lstStyle/>
          <a:p>
            <a:r>
              <a:rPr lang="ro-RO" smtClean="0"/>
              <a:t>Activităţi extracurriculare</a:t>
            </a:r>
            <a:endParaRPr lang="en-US" smtClean="0"/>
          </a:p>
        </p:txBody>
      </p:sp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6875" y="304800"/>
            <a:ext cx="7096125" cy="838200"/>
          </a:xfrm>
        </p:spPr>
        <p:txBody>
          <a:bodyPr/>
          <a:lstStyle/>
          <a:p>
            <a:pPr eaLnBrk="1" hangingPunct="1"/>
            <a:r>
              <a:rPr lang="ro-RO" sz="2800" smtClean="0">
                <a:latin typeface="Verdana" pitchFamily="34" charset="0"/>
              </a:rPr>
              <a:t>Organizatorul cursului</a:t>
            </a:r>
            <a:br>
              <a:rPr lang="ro-RO" sz="2800" smtClean="0">
                <a:latin typeface="Verdana" pitchFamily="34" charset="0"/>
              </a:rPr>
            </a:br>
            <a:endParaRPr lang="en-US" sz="2800" smtClean="0">
              <a:latin typeface="Verdana" pitchFamily="34" charset="0"/>
            </a:endParaRP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52600" y="2767013"/>
            <a:ext cx="6981825" cy="35909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o-RO" sz="3200" b="1" smtClean="0">
                <a:solidFill>
                  <a:srgbClr val="800080"/>
                </a:solidFill>
              </a:rPr>
              <a:t>EUROPEAN OFFICE OF CYPRUS</a:t>
            </a:r>
            <a:r>
              <a:rPr lang="en-US" sz="2800" b="1" smtClean="0">
                <a:solidFill>
                  <a:schemeClr val="folHlink"/>
                </a:solidFill>
              </a:rPr>
              <a:t> </a:t>
            </a:r>
          </a:p>
          <a:p>
            <a:pPr eaLnBrk="1" hangingPunct="1"/>
            <a:endParaRPr lang="en-US" sz="2800" smtClean="0"/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>
            <p:ph sz="half" idx="4294967295"/>
          </p:nvPr>
        </p:nvGraphicFramePr>
        <p:xfrm>
          <a:off x="4038600" y="1042988"/>
          <a:ext cx="1352550" cy="1352550"/>
        </p:xfrm>
        <a:graphic>
          <a:graphicData uri="http://schemas.openxmlformats.org/presentationml/2006/ole">
            <p:oleObj spid="_x0000_s22532" name="Bitmap Image" r:id="rId3" imgW="1352381" imgH="1352381" progId="PBrush">
              <p:embed/>
            </p:oleObj>
          </a:graphicData>
        </a:graphic>
      </p:graphicFrame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4550" y="4152900"/>
            <a:ext cx="22098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7010400" cy="698500"/>
          </a:xfrm>
        </p:spPr>
        <p:txBody>
          <a:bodyPr/>
          <a:lstStyle/>
          <a:p>
            <a:r>
              <a:rPr lang="ro-RO" smtClean="0"/>
              <a:t>Informaţii personale</a:t>
            </a:r>
            <a:endParaRPr lang="en-US" smtClean="0"/>
          </a:p>
        </p:txBody>
      </p:sp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76300"/>
            <a:ext cx="91440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165100"/>
            <a:ext cx="7010400" cy="647700"/>
          </a:xfrm>
        </p:spPr>
        <p:txBody>
          <a:bodyPr/>
          <a:lstStyle/>
          <a:p>
            <a:pPr algn="ctr"/>
            <a:r>
              <a:rPr lang="en-US" smtClean="0"/>
              <a:t>S</a:t>
            </a:r>
            <a:r>
              <a:rPr lang="ro-RO" smtClean="0"/>
              <a:t>e</a:t>
            </a:r>
            <a:r>
              <a:rPr lang="en-US" smtClean="0"/>
              <a:t>ara greceasc</a:t>
            </a:r>
            <a:r>
              <a:rPr lang="ro-RO" smtClean="0"/>
              <a:t>ă</a:t>
            </a:r>
            <a:endParaRPr lang="en-US" smtClean="0"/>
          </a:p>
        </p:txBody>
      </p:sp>
      <p:pic>
        <p:nvPicPr>
          <p:cNvPr id="43010" name="Picture 6" descr="Seara greceasc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6613"/>
            <a:ext cx="9144000" cy="6021387"/>
          </a:xfr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DSCF76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3667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700"/>
            <a:ext cx="914400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17700" y="0"/>
            <a:ext cx="7010400" cy="711200"/>
          </a:xfrm>
        </p:spPr>
        <p:txBody>
          <a:bodyPr/>
          <a:lstStyle/>
          <a:p>
            <a:pPr algn="ctr"/>
            <a:r>
              <a:rPr lang="ro-RO" smtClean="0"/>
              <a:t>Paphos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poza_cipru_large_country_8-324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8500"/>
            <a:ext cx="914400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0"/>
            <a:ext cx="7010400" cy="774700"/>
          </a:xfrm>
        </p:spPr>
        <p:txBody>
          <a:bodyPr/>
          <a:lstStyle/>
          <a:p>
            <a:pPr algn="ctr"/>
            <a:r>
              <a:rPr lang="ro-RO" smtClean="0"/>
              <a:t>Agia Napa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7010400" cy="812800"/>
          </a:xfrm>
        </p:spPr>
        <p:txBody>
          <a:bodyPr/>
          <a:lstStyle/>
          <a:p>
            <a:pPr algn="ctr"/>
            <a:r>
              <a:rPr lang="ro-RO" smtClean="0"/>
              <a:t>Limassol</a:t>
            </a:r>
            <a:endParaRPr lang="en-US" smtClean="0"/>
          </a:p>
        </p:txBody>
      </p:sp>
      <p:pic>
        <p:nvPicPr>
          <p:cNvPr id="47106" name="Picture 6" descr="Limassol - Cip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1688"/>
            <a:ext cx="9144000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7010400" cy="1143000"/>
          </a:xfrm>
        </p:spPr>
        <p:txBody>
          <a:bodyPr/>
          <a:lstStyle/>
          <a:p>
            <a:r>
              <a:rPr lang="en-US" smtClean="0"/>
              <a:t>Petra tou Roumiou-legendarul loc de na</a:t>
            </a:r>
            <a:r>
              <a:rPr lang="ro-RO" smtClean="0"/>
              <a:t>ştere al Afroditei</a:t>
            </a:r>
            <a:endParaRPr lang="en-US" smtClean="0"/>
          </a:p>
        </p:txBody>
      </p:sp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2200"/>
            <a:ext cx="9144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9"/>
          <p:cNvSpPr>
            <a:spLocks noGrp="1" noChangeArrowheads="1"/>
          </p:cNvSpPr>
          <p:nvPr>
            <p:ph type="title"/>
          </p:nvPr>
        </p:nvSpPr>
        <p:spPr>
          <a:xfrm>
            <a:off x="1962150" y="904875"/>
            <a:ext cx="7010400" cy="561975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Verdana" pitchFamily="34" charset="0"/>
              </a:rPr>
              <a:t>Participan</a:t>
            </a:r>
            <a:r>
              <a:rPr lang="ro-RO" sz="2800" smtClean="0">
                <a:latin typeface="Verdana" pitchFamily="34" charset="0"/>
              </a:rPr>
              <a:t>ţ</a:t>
            </a:r>
            <a:r>
              <a:rPr lang="en-US" sz="2800" smtClean="0">
                <a:latin typeface="Verdana" pitchFamily="34" charset="0"/>
              </a:rPr>
              <a:t>i</a:t>
            </a:r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52600" y="2062163"/>
            <a:ext cx="7010400" cy="4795837"/>
          </a:xfrm>
        </p:spPr>
        <p:txBody>
          <a:bodyPr/>
          <a:lstStyle/>
          <a:p>
            <a:pPr lvl="4" eaLnBrk="1" hangingPunct="1">
              <a:buFontTx/>
              <a:buNone/>
            </a:pPr>
            <a:r>
              <a:rPr lang="en-US" sz="2000" b="1" smtClean="0">
                <a:solidFill>
                  <a:srgbClr val="009999"/>
                </a:solidFill>
              </a:rPr>
              <a:t>Cursul a reunit </a:t>
            </a:r>
            <a:r>
              <a:rPr lang="ro-RO" sz="2000" b="1" smtClean="0">
                <a:solidFill>
                  <a:srgbClr val="009999"/>
                </a:solidFill>
              </a:rPr>
              <a:t>11</a:t>
            </a:r>
            <a:r>
              <a:rPr lang="en-US" sz="2000" b="1" smtClean="0">
                <a:solidFill>
                  <a:srgbClr val="009999"/>
                </a:solidFill>
              </a:rPr>
              <a:t> profesori din </a:t>
            </a:r>
            <a:r>
              <a:rPr lang="ro-RO" sz="2000" b="1" smtClean="0">
                <a:solidFill>
                  <a:srgbClr val="009999"/>
                </a:solidFill>
              </a:rPr>
              <a:t>3</a:t>
            </a:r>
            <a:r>
              <a:rPr lang="en-US" sz="2000" b="1" smtClean="0">
                <a:solidFill>
                  <a:srgbClr val="009999"/>
                </a:solidFill>
              </a:rPr>
              <a:t> </a:t>
            </a:r>
            <a:r>
              <a:rPr lang="ro-RO" sz="2000" b="1" smtClean="0">
                <a:solidFill>
                  <a:srgbClr val="009999"/>
                </a:solidFill>
              </a:rPr>
              <a:t>ţă</a:t>
            </a:r>
            <a:r>
              <a:rPr lang="en-US" sz="2000" b="1" smtClean="0">
                <a:solidFill>
                  <a:srgbClr val="009999"/>
                </a:solidFill>
              </a:rPr>
              <a:t>ri</a:t>
            </a:r>
            <a:endParaRPr lang="ro-RO" sz="2000" b="1" smtClean="0">
              <a:solidFill>
                <a:srgbClr val="009999"/>
              </a:solidFill>
            </a:endParaRPr>
          </a:p>
          <a:p>
            <a:pPr marL="0" indent="0" eaLnBrk="1" hangingPunct="1">
              <a:buFontTx/>
              <a:buNone/>
            </a:pPr>
            <a:endParaRPr lang="ro-RO" sz="2000" smtClean="0">
              <a:solidFill>
                <a:schemeClr val="folHlink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sz="2000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●</a:t>
            </a:r>
            <a:r>
              <a:rPr lang="ro-RO" sz="2000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o-RO" sz="2000" b="1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România</a:t>
            </a:r>
            <a:r>
              <a:rPr lang="ro-RO" sz="2000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   </a:t>
            </a:r>
          </a:p>
          <a:p>
            <a:pPr marL="0" indent="0" eaLnBrk="1" hangingPunct="1">
              <a:buFontTx/>
              <a:buNone/>
            </a:pPr>
            <a:endParaRPr lang="en-US" sz="2000" smtClean="0">
              <a:solidFill>
                <a:srgbClr val="009999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buFontTx/>
              <a:buNone/>
            </a:pPr>
            <a:endParaRPr lang="ro-RO" sz="2000" smtClean="0">
              <a:solidFill>
                <a:srgbClr val="009999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z="2000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●</a:t>
            </a:r>
            <a:r>
              <a:rPr lang="ro-RO" sz="2000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o-RO" sz="2000" b="1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Grecia </a:t>
            </a:r>
            <a:r>
              <a:rPr lang="ro-RO" sz="2000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   </a:t>
            </a:r>
          </a:p>
          <a:p>
            <a:pPr marL="0" indent="0" eaLnBrk="1" hangingPunct="1">
              <a:buFontTx/>
              <a:buNone/>
            </a:pPr>
            <a:endParaRPr lang="ro-RO" sz="2000" smtClean="0">
              <a:solidFill>
                <a:srgbClr val="009999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z="2000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●</a:t>
            </a:r>
            <a:r>
              <a:rPr lang="ro-RO" sz="2000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o-RO" sz="2000" b="1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Lituania</a:t>
            </a:r>
            <a:r>
              <a:rPr lang="ro-RO" sz="2000" b="1" smtClean="0">
                <a:solidFill>
                  <a:srgbClr val="33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o-RO" sz="2000" smtClean="0">
                <a:solidFill>
                  <a:srgbClr val="3333CC"/>
                </a:solidFill>
                <a:latin typeface="Tahoma" pitchFamily="34" charset="0"/>
                <a:cs typeface="Tahoma" pitchFamily="34" charset="0"/>
              </a:rPr>
              <a:t>     </a:t>
            </a:r>
          </a:p>
          <a:p>
            <a:pPr marL="0" indent="0" eaLnBrk="1" hangingPunct="1">
              <a:buFontTx/>
              <a:buNone/>
            </a:pPr>
            <a:endParaRPr lang="en-US" sz="2000" smtClean="0">
              <a:solidFill>
                <a:srgbClr val="3333CC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solidFill>
                <a:srgbClr val="3333CC"/>
              </a:solidFill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781300"/>
            <a:ext cx="152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0975" y="3943350"/>
            <a:ext cx="1447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10025" y="5114925"/>
            <a:ext cx="1447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DSCF76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11300" y="469900"/>
            <a:ext cx="7416800" cy="895350"/>
          </a:xfrm>
        </p:spPr>
        <p:txBody>
          <a:bodyPr/>
          <a:lstStyle/>
          <a:p>
            <a:pPr eaLnBrk="1" hangingPunct="1"/>
            <a:r>
              <a:rPr lang="ro-RO" smtClean="0"/>
              <a:t>De ce un portofoliu digital </a:t>
            </a:r>
            <a:r>
              <a:rPr lang="en-US" smtClean="0"/>
              <a:t>?</a:t>
            </a:r>
            <a:endParaRPr lang="en-GB" smtClean="0"/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27200" y="2527300"/>
            <a:ext cx="7213600" cy="38100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it-IT" sz="3200" smtClean="0">
                <a:solidFill>
                  <a:srgbClr val="800080"/>
                </a:solidFill>
              </a:rPr>
              <a:t>Portofoliul digital include şi organizează produsele activităţii profesorului, fiind „o carte de vizită” digitală care permite colectarea şi organizarea în mod creativ şi facil a rezultatelor activităţii didactice</a:t>
            </a:r>
            <a:endParaRPr lang="en-US" sz="3200" smtClean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574800" y="276225"/>
            <a:ext cx="7569200" cy="911225"/>
          </a:xfrm>
        </p:spPr>
        <p:txBody>
          <a:bodyPr/>
          <a:lstStyle/>
          <a:p>
            <a:r>
              <a:rPr lang="ro-RO" smtClean="0">
                <a:latin typeface="Verdana" pitchFamily="34" charset="0"/>
              </a:rPr>
              <a:t>Obiectiv</a:t>
            </a:r>
            <a:r>
              <a:rPr lang="en-US" smtClean="0">
                <a:latin typeface="Verdana" pitchFamily="34" charset="0"/>
              </a:rPr>
              <a:t>e</a:t>
            </a:r>
            <a:r>
              <a:rPr lang="ro-RO" smtClean="0">
                <a:latin typeface="Verdana" pitchFamily="34" charset="0"/>
              </a:rPr>
              <a:t>l</a:t>
            </a:r>
            <a:r>
              <a:rPr lang="en-US" smtClean="0">
                <a:latin typeface="Verdana" pitchFamily="34" charset="0"/>
              </a:rPr>
              <a:t>e</a:t>
            </a:r>
            <a:r>
              <a:rPr lang="ro-RO" smtClean="0">
                <a:latin typeface="Verdana" pitchFamily="34" charset="0"/>
              </a:rPr>
              <a:t> cursului de formare</a:t>
            </a:r>
            <a:endParaRPr lang="en-US" smtClean="0">
              <a:latin typeface="Verdana" pitchFamily="34" charset="0"/>
            </a:endParaRPr>
          </a:p>
        </p:txBody>
      </p:sp>
      <p:sp>
        <p:nvSpPr>
          <p:cNvPr id="27650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485900" y="1219200"/>
            <a:ext cx="7315200" cy="52832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ro-RO" sz="3200" smtClean="0">
                <a:solidFill>
                  <a:srgbClr val="800080"/>
                </a:solidFill>
                <a:cs typeface="Tahoma" pitchFamily="34" charset="0"/>
              </a:rPr>
              <a:t>●</a:t>
            </a:r>
            <a:r>
              <a:rPr lang="it-IT" sz="2800" smtClean="0">
                <a:solidFill>
                  <a:srgbClr val="800080"/>
                </a:solidFill>
              </a:rPr>
              <a:t> </a:t>
            </a:r>
            <a:r>
              <a:rPr lang="it-IT" sz="3200" smtClean="0">
                <a:solidFill>
                  <a:srgbClr val="800080"/>
                </a:solidFill>
              </a:rPr>
              <a:t>Iniţierea </a:t>
            </a:r>
            <a:r>
              <a:rPr lang="it-IT" sz="3200" smtClean="0">
                <a:solidFill>
                  <a:srgbClr val="800080"/>
                </a:solidFill>
                <a:latin typeface="Verdana" pitchFamily="34" charset="0"/>
              </a:rPr>
              <a:t>î</a:t>
            </a:r>
            <a:r>
              <a:rPr lang="it-IT" sz="3200" smtClean="0">
                <a:solidFill>
                  <a:srgbClr val="800080"/>
                </a:solidFill>
              </a:rPr>
              <a:t>n tehnica realizării portofoliului personal digital european ca instrument de autoevaluare şi de perfecţionare </a:t>
            </a:r>
            <a:r>
              <a:rPr lang="it-IT" sz="3200" smtClean="0">
                <a:solidFill>
                  <a:srgbClr val="800080"/>
                </a:solidFill>
                <a:latin typeface="Verdana" pitchFamily="34" charset="0"/>
              </a:rPr>
              <a:t>î</a:t>
            </a:r>
            <a:r>
              <a:rPr lang="it-IT" sz="3200" smtClean="0">
                <a:solidFill>
                  <a:srgbClr val="800080"/>
                </a:solidFill>
              </a:rPr>
              <a:t>n vederea promovării carierei</a:t>
            </a:r>
            <a:r>
              <a:rPr lang="ro-RO" sz="3200" smtClean="0">
                <a:solidFill>
                  <a:srgbClr val="800080"/>
                </a:solidFill>
              </a:rPr>
              <a:t>.</a:t>
            </a:r>
            <a:r>
              <a:rPr lang="en-US" sz="3200" smtClean="0">
                <a:solidFill>
                  <a:srgbClr val="800080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o-RO" sz="3200" smtClean="0">
                <a:solidFill>
                  <a:srgbClr val="800080"/>
                </a:solidFill>
                <a:cs typeface="Tahoma" pitchFamily="34" charset="0"/>
              </a:rPr>
              <a:t>●</a:t>
            </a:r>
            <a:r>
              <a:rPr lang="en-US" sz="3200" smtClean="0">
                <a:solidFill>
                  <a:srgbClr val="800080"/>
                </a:solidFill>
                <a:cs typeface="Tahoma" pitchFamily="34" charset="0"/>
              </a:rPr>
              <a:t> Reali</a:t>
            </a:r>
            <a:r>
              <a:rPr lang="ro-RO" sz="3200" smtClean="0">
                <a:solidFill>
                  <a:srgbClr val="800080"/>
                </a:solidFill>
                <a:cs typeface="Tahoma" pitchFamily="34" charset="0"/>
              </a:rPr>
              <a:t>zarea schiţei portofoliului digital personal folosind editor-ul Visual Pad 3.2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o-RO" sz="3200" smtClean="0">
                <a:solidFill>
                  <a:srgbClr val="800080"/>
                </a:solidFill>
                <a:cs typeface="Tahoma" pitchFamily="34" charset="0"/>
              </a:rPr>
              <a:t>● Stimularea reflexiei asupra activităţii profesionale proprii</a:t>
            </a:r>
            <a:endParaRPr lang="en-US" sz="3200" smtClean="0">
              <a:solidFill>
                <a:srgbClr val="800080"/>
              </a:solidFill>
              <a:cs typeface="Tahoma" pitchFamily="34" charset="0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endParaRPr lang="en-US" sz="3200" smtClean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1460500" y="317500"/>
            <a:ext cx="7302500" cy="762000"/>
          </a:xfrm>
        </p:spPr>
        <p:txBody>
          <a:bodyPr/>
          <a:lstStyle/>
          <a:p>
            <a:pPr algn="ctr"/>
            <a:r>
              <a:rPr lang="en-US" smtClean="0"/>
              <a:t>Avantajele utili</a:t>
            </a:r>
            <a:r>
              <a:rPr lang="ro-RO" smtClean="0"/>
              <a:t>zării portofoliului digital</a:t>
            </a:r>
            <a:endParaRPr lang="en-US" smtClean="0"/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090613"/>
            <a:ext cx="7010400" cy="54483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o-RO" sz="2000" smtClean="0">
                <a:solidFill>
                  <a:srgbClr val="800080"/>
                </a:solidFill>
                <a:cs typeface="Arial" charset="0"/>
              </a:rPr>
              <a:t>■</a:t>
            </a:r>
            <a:r>
              <a:rPr lang="en-US" sz="2000" smtClean="0">
                <a:solidFill>
                  <a:srgbClr val="800080"/>
                </a:solidFill>
                <a:cs typeface="Arial" charset="0"/>
              </a:rPr>
              <a:t> </a:t>
            </a:r>
            <a:r>
              <a:rPr lang="ro-RO" sz="3200" smtClean="0">
                <a:solidFill>
                  <a:srgbClr val="800080"/>
                </a:solidFill>
              </a:rPr>
              <a:t>Reliefează rezultatele, competenţele,  abilităţile şi experienţa profesorului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o-RO" sz="3200" smtClean="0">
                <a:solidFill>
                  <a:srgbClr val="800080"/>
                </a:solidFill>
                <a:cs typeface="Arial" charset="0"/>
              </a:rPr>
              <a:t>■</a:t>
            </a:r>
            <a:r>
              <a:rPr lang="en-US" sz="3200" smtClean="0">
                <a:solidFill>
                  <a:srgbClr val="800080"/>
                </a:solidFill>
                <a:cs typeface="Arial" charset="0"/>
              </a:rPr>
              <a:t> </a:t>
            </a:r>
            <a:r>
              <a:rPr lang="ro-RO" sz="3200" smtClean="0">
                <a:solidFill>
                  <a:srgbClr val="800080"/>
                </a:solidFill>
              </a:rPr>
              <a:t>Poate fi uşor accesat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o-RO" sz="3200" smtClean="0">
                <a:solidFill>
                  <a:srgbClr val="800080"/>
                </a:solidFill>
                <a:cs typeface="Arial" charset="0"/>
              </a:rPr>
              <a:t>■</a:t>
            </a:r>
            <a:r>
              <a:rPr lang="en-US" sz="3200" smtClean="0">
                <a:solidFill>
                  <a:srgbClr val="800080"/>
                </a:solidFill>
                <a:cs typeface="Arial" charset="0"/>
              </a:rPr>
              <a:t> </a:t>
            </a:r>
            <a:r>
              <a:rPr lang="ro-RO" sz="3200" smtClean="0">
                <a:solidFill>
                  <a:srgbClr val="800080"/>
                </a:solidFill>
              </a:rPr>
              <a:t>Permite structurarea informaţiilor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o-RO" sz="3200" smtClean="0">
                <a:solidFill>
                  <a:srgbClr val="800080"/>
                </a:solidFill>
                <a:cs typeface="Arial" charset="0"/>
              </a:rPr>
              <a:t>■</a:t>
            </a:r>
            <a:r>
              <a:rPr lang="en-US" sz="3200" smtClean="0">
                <a:solidFill>
                  <a:srgbClr val="800080"/>
                </a:solidFill>
                <a:cs typeface="Arial" charset="0"/>
              </a:rPr>
              <a:t> </a:t>
            </a:r>
            <a:r>
              <a:rPr lang="ro-RO" sz="3200" smtClean="0">
                <a:solidFill>
                  <a:srgbClr val="800080"/>
                </a:solidFill>
              </a:rPr>
              <a:t>Face posibilă inserarea de imagini,secvenţe sonore şi video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o-RO" sz="3200" smtClean="0">
                <a:solidFill>
                  <a:srgbClr val="800080"/>
                </a:solidFill>
                <a:cs typeface="Arial" charset="0"/>
              </a:rPr>
              <a:t>■</a:t>
            </a:r>
            <a:r>
              <a:rPr lang="en-US" sz="3200" smtClean="0">
                <a:solidFill>
                  <a:srgbClr val="800080"/>
                </a:solidFill>
                <a:cs typeface="Arial" charset="0"/>
              </a:rPr>
              <a:t> </a:t>
            </a:r>
            <a:r>
              <a:rPr lang="ro-RO" sz="3200" smtClean="0">
                <a:solidFill>
                  <a:srgbClr val="800080"/>
                </a:solidFill>
              </a:rPr>
              <a:t>Este instrument pentru reflecţie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o-RO" sz="3200" smtClean="0">
                <a:solidFill>
                  <a:srgbClr val="800080"/>
                </a:solidFill>
                <a:cs typeface="Arial" charset="0"/>
              </a:rPr>
              <a:t>■</a:t>
            </a:r>
            <a:r>
              <a:rPr lang="en-US" sz="3200" smtClean="0">
                <a:solidFill>
                  <a:srgbClr val="800080"/>
                </a:solidFill>
                <a:cs typeface="Arial" charset="0"/>
              </a:rPr>
              <a:t> </a:t>
            </a:r>
            <a:r>
              <a:rPr lang="ro-RO" sz="3200" smtClean="0">
                <a:solidFill>
                  <a:srgbClr val="800080"/>
                </a:solidFill>
              </a:rPr>
              <a:t>Poate concentra un volum mare de informaţie</a:t>
            </a:r>
          </a:p>
          <a:p>
            <a:pPr>
              <a:lnSpc>
                <a:spcPct val="80000"/>
              </a:lnSpc>
            </a:pPr>
            <a:endParaRPr lang="ro-RO" sz="3200" smtClean="0">
              <a:solidFill>
                <a:srgbClr val="800080"/>
              </a:solidFill>
            </a:endParaRPr>
          </a:p>
          <a:p>
            <a:pPr>
              <a:lnSpc>
                <a:spcPct val="80000"/>
              </a:lnSpc>
            </a:pPr>
            <a:endParaRPr lang="en-US" sz="2000" smtClean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5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5210175" y="1711325"/>
            <a:ext cx="337185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Standul de prezentare a o</a:t>
            </a:r>
            <a:r>
              <a:rPr lang="ro-RO" sz="32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raşului Roman şi a Liceului Tehnologic “Vasile Sav”</a:t>
            </a:r>
            <a:endParaRPr lang="en-US" sz="320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</a:t>
            </a:r>
            <a:r>
              <a:rPr lang="ro-RO" smtClean="0"/>
              <a:t>zentarea regiunii şi a şcolii</a:t>
            </a:r>
            <a:endParaRPr lang="en-US" smtClean="0"/>
          </a:p>
        </p:txBody>
      </p:sp>
      <p:pic>
        <p:nvPicPr>
          <p:cNvPr id="30722" name="Picture 5" descr="DSCF74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794000"/>
            <a:ext cx="52578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7" descr="DSCF7414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103313"/>
            <a:ext cx="5167313" cy="39751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assroom expectations">
  <a:themeElements>
    <a:clrScheme name="1844_Classroom Expectations_Copyedite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844_Classroom Expectations_Copyedited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844_Classroom Expectations_Copyedi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223</Words>
  <Application>Microsoft Office PowerPoint</Application>
  <PresentationFormat>On-screen Show (4:3)</PresentationFormat>
  <Paragraphs>48</Paragraphs>
  <Slides>26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Tahoma</vt:lpstr>
      <vt:lpstr>Wingdings</vt:lpstr>
      <vt:lpstr>Verdana</vt:lpstr>
      <vt:lpstr>Classroom expectations</vt:lpstr>
      <vt:lpstr>Classroom expectations</vt:lpstr>
      <vt:lpstr>Bitmap Image</vt:lpstr>
      <vt:lpstr>EDIPED- PORTOFOLIUL DIGITAL EUROPEAN AL PROFESORULUI</vt:lpstr>
      <vt:lpstr>Organizatorul cursului </vt:lpstr>
      <vt:lpstr>Participanţi</vt:lpstr>
      <vt:lpstr>Slide 4</vt:lpstr>
      <vt:lpstr>De ce un portofoliu digital ?</vt:lpstr>
      <vt:lpstr>Obiectivele cursului de formare</vt:lpstr>
      <vt:lpstr>Avantajele utilizării portofoliului digital</vt:lpstr>
      <vt:lpstr>Slide 8</vt:lpstr>
      <vt:lpstr>Prezentarea regiunii şi a şcolii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Certificări de participare la formări</vt:lpstr>
      <vt:lpstr>Materiale curriculare</vt:lpstr>
      <vt:lpstr>Activităţi extracurriculare</vt:lpstr>
      <vt:lpstr>Informaţii personale</vt:lpstr>
      <vt:lpstr>Seara grecească</vt:lpstr>
      <vt:lpstr>Slide 22</vt:lpstr>
      <vt:lpstr>Paphos</vt:lpstr>
      <vt:lpstr>Agia Napa</vt:lpstr>
      <vt:lpstr>Limassol</vt:lpstr>
      <vt:lpstr>Petra tou Roumiou-legendarul loc de naştere al Afroditei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SCOALA MEA LICEUL TEHNOLOGIC      “VASILE SAV” ROMAN</dc:title>
  <dc:creator>Student</dc:creator>
  <cp:lastModifiedBy>xxx</cp:lastModifiedBy>
  <cp:revision>35</cp:revision>
  <dcterms:created xsi:type="dcterms:W3CDTF">2012-05-23T14:42:13Z</dcterms:created>
  <dcterms:modified xsi:type="dcterms:W3CDTF">2013-10-23T04:21:09Z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TC011589511033</vt:lpwstr>
  </property>
</Properties>
</file>